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3"/>
  </p:notesMasterIdLst>
  <p:sldIdLst>
    <p:sldId id="793" r:id="rId50"/>
    <p:sldId id="256" r:id="rId3"/>
    <p:sldId id="745" r:id="rId4"/>
    <p:sldId id="746" r:id="rId5"/>
    <p:sldId id="291" r:id="rId6"/>
    <p:sldId id="360" r:id="rId7"/>
    <p:sldId id="783" r:id="rId8"/>
    <p:sldId id="792" r:id="rId49"/>
    <p:sldId id="257" r:id="rId9"/>
    <p:sldId id="784" r:id="rId10"/>
    <p:sldId id="785" r:id="rId11"/>
    <p:sldId id="348" r:id="rId12"/>
    <p:sldId id="786" r:id="rId13"/>
    <p:sldId id="787" r:id="rId14"/>
    <p:sldId id="788" r:id="rId15"/>
    <p:sldId id="358" r:id="rId16"/>
    <p:sldId id="389" r:id="rId17"/>
    <p:sldId id="393" r:id="rId18"/>
    <p:sldId id="396" r:id="rId19"/>
    <p:sldId id="397" r:id="rId20"/>
    <p:sldId id="791" r:id="rId48"/>
    <p:sldId id="789" r:id="rId21"/>
    <p:sldId id="758" r:id="rId22"/>
    <p:sldId id="739" r:id="rId23"/>
    <p:sldId id="762" r:id="rId24"/>
    <p:sldId id="780" r:id="rId25"/>
    <p:sldId id="790" r:id="rId26"/>
    <p:sldId id="355" r:id="rId27"/>
    <p:sldId id="756" r:id="rId28"/>
    <p:sldId id="343" r:id="rId29"/>
    <p:sldId id="748" r:id="rId30"/>
    <p:sldId id="333" r:id="rId31"/>
    <p:sldId id="346" r:id="rId32"/>
    <p:sldId id="347" r:id="rId33"/>
    <p:sldId id="749" r:id="rId34"/>
    <p:sldId id="731" r:id="rId35"/>
    <p:sldId id="734" r:id="rId36"/>
    <p:sldId id="736" r:id="rId37"/>
    <p:sldId id="732" r:id="rId38"/>
    <p:sldId id="733" r:id="rId39"/>
    <p:sldId id="741" r:id="rId40"/>
    <p:sldId id="776" r:id="rId41"/>
    <p:sldId id="781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3" autoAdjust="0"/>
    <p:restoredTop sz="73655" autoAdjust="0"/>
  </p:normalViewPr>
  <p:slideViewPr>
    <p:cSldViewPr snapToGrid="0">
      <p:cViewPr varScale="1">
        <p:scale>
          <a:sx n="59" d="100"/>
          <a:sy n="59" d="100"/>
        </p:scale>
        <p:origin x="9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6DA117-10E6-4BFD-ADAF-6E7EA5EFA42C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86AFD1-51E9-4B71-9D56-066F69D17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127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86AFD1-51E9-4B71-9D56-066F69D17A5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8812060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17D49-0A3C-46EB-8E1C-106C1194CC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51C021-1B81-476A-85A3-A9790C427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0A1B1-2255-4C58-B244-3E02ABAF2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C7EC2-F75E-41E5-9E98-BA1335DDE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05C43-B8A3-44D5-A474-F3CC7DFB2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661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8E3C5-350D-4E53-9ACF-A299AE8F6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0AA61A-888C-4AFA-8593-9D2AB6D752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2D77F-A145-4E2C-823E-B5ABB8C77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7C15D-B093-4F22-BB32-C2B1D8ACD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E98AC-578D-45FB-BED9-7902F4201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368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E37601-32B1-40CB-9322-8C42640E0D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6CC68D-9DCF-450F-8372-E1CE84BC7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208BF9-1D50-44AA-BDF3-3F00CA1C3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79369-2A1F-42AD-9DA3-3F6F16DD0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6BAAF-DFBA-4EE2-9FD9-D66F6BCE8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654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17D49-0A3C-46EB-8E1C-106C1194CC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51C021-1B81-476A-85A3-A9790C427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0A1B1-2255-4C58-B244-3E02ABAF2A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C7EC2-F75E-41E5-9E98-BA1335DDE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05C43-B8A3-44D5-A474-F3CC7DFB2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86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2D071-B6FD-4F12-8935-8160D6FE3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056"/>
            <a:ext cx="10515600" cy="1325563"/>
          </a:xfrm>
        </p:spPr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5B998-74F9-42B5-8DFA-847F1234D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7731"/>
            <a:ext cx="10515600" cy="4757131"/>
          </a:xfrm>
        </p:spPr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  <a:lvl2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2pPr>
            <a:lvl3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3pPr>
            <a:lvl4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4pPr>
            <a:lvl5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080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24ADF-B487-4F63-8EBC-EB47C7FC2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FE1C2-ECEC-4871-95D4-6E825EF35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370E2-90B8-44EE-9C0C-2323FE5BD1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FBEFF-5FCB-4C7A-AB66-3984B248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AE514-926B-49DB-A293-C9A413A53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119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558D3-20A5-4EB1-BB0C-A841FE777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85A70-C0D9-4D0E-8848-5AB546F21C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660AA4-A946-431E-88B9-4137792AF7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9EC5E-0CC5-46FA-A67F-829E0D342F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7A1F9A-F569-4AD9-948C-FF219F393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81CEC-150F-4EA8-8D31-18D0DF1CB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8655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E1F67-CF1C-40DD-8966-3D1E99ED2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4539C-3EE8-4C7D-9A87-B325D54C2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E5959B-5305-427B-AD9E-A877DEBF1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233ADE-0BE2-4235-8777-DBCE6467F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0D0B3-6529-462D-9F6D-78633561D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A44967-B153-472D-A03A-C6CA824B51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CA2E02-8A1A-487C-9EBC-377AF15BF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B0991-2ACB-404F-8F57-23C3CA4D9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6790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87AB3-1B9A-4044-8EE7-5BF5BCBD2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7C5BAA-D49A-4B57-A752-4B42366ACE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A17D56-F767-49C5-8E2A-4E759B7C5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D58AA-9FF9-4991-A7BC-6567529B7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8904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14830C-2CDB-45E8-9C41-A1D64389D5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E76091-CD5C-449E-B96C-CC66394F4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C88013-AFFB-4681-B51B-741F70813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8751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8630D-7FAA-4425-8CD2-629971779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C9A20-98C1-44EC-B39C-952BA3B50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42F57C-0FCC-4540-A105-F733044DC9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39C767-62CC-4CA9-AF1D-4E0499937E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99AAAE-E77E-4FB8-B001-8507C16F5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EF175-C626-4C86-8741-D6C2A9FC3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705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2D071-B6FD-4F12-8935-8160D6FE3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5B998-74F9-42B5-8DFA-847F1234D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917B-93E4-4FB8-8887-96A8D39C9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BF2E6-B840-4E5D-BB20-6D3A97821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2E0B7-1032-4984-8399-B761860E5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96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DAF58-F979-440C-9DEC-2DCF48F9A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39D3E8-9D59-487A-B75B-FB267EE9F4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A097EF-8C12-489A-AEFB-5BAA1F5C5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3F761-5E1D-456F-86D1-E9D2176696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83D2A-30CF-4472-B7F7-0A9AEEDEE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48BB0-DB3D-4D6B-A072-C5C176C91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301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8E3C5-350D-4E53-9ACF-A299AE8F6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0AA61A-888C-4AFA-8593-9D2AB6D752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2D77F-A145-4E2C-823E-B5ABB8C772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7C15D-B093-4F22-BB32-C2B1D8ACD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E98AC-578D-45FB-BED9-7902F4201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0473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E37601-32B1-40CB-9322-8C42640E0D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6CC68D-9DCF-450F-8372-E1CE84BC7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208BF9-1D50-44AA-BDF3-3F00CA1C3F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79369-2A1F-42AD-9DA3-3F6F16DD0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6BAAF-DFBA-4EE2-9FD9-D66F6BCE8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747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24ADF-B487-4F63-8EBC-EB47C7FC2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FE1C2-ECEC-4871-95D4-6E825EF35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370E2-90B8-44EE-9C0C-2323FE5BD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FBEFF-5FCB-4C7A-AB66-3984B248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AE514-926B-49DB-A293-C9A413A53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21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558D3-20A5-4EB1-BB0C-A841FE777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85A70-C0D9-4D0E-8848-5AB546F21C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660AA4-A946-431E-88B9-4137792AF7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9EC5E-0CC5-46FA-A67F-829E0D342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7A1F9A-F569-4AD9-948C-FF219F393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81CEC-150F-4EA8-8D31-18D0DF1CB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931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E1F67-CF1C-40DD-8966-3D1E99ED2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4539C-3EE8-4C7D-9A87-B325D54C2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E5959B-5305-427B-AD9E-A877DEBF1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233ADE-0BE2-4235-8777-DBCE6467F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0D0B3-6529-462D-9F6D-78633561D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A44967-B153-472D-A03A-C6CA824B5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CA2E02-8A1A-487C-9EBC-377AF15BF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B0991-2ACB-404F-8F57-23C3CA4D9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42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87AB3-1B9A-4044-8EE7-5BF5BCBD2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7C5BAA-D49A-4B57-A752-4B42366AC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A17D56-F767-49C5-8E2A-4E759B7C5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D58AA-9FF9-4991-A7BC-6567529B7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600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14830C-2CDB-45E8-9C41-A1D64389D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E76091-CD5C-449E-B96C-CC66394F4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C88013-AFFB-4681-B51B-741F70813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067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8630D-7FAA-4425-8CD2-629971779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C9A20-98C1-44EC-B39C-952BA3B50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42F57C-0FCC-4540-A105-F733044DC9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39C767-62CC-4CA9-AF1D-4E0499937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99AAAE-E77E-4FB8-B001-8507C16F5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EF175-C626-4C86-8741-D6C2A9FC3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29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DAF58-F979-440C-9DEC-2DCF48F9A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39D3E8-9D59-487A-B75B-FB267EE9F4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A097EF-8C12-489A-AEFB-5BAA1F5C5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3F761-5E1D-456F-86D1-E9D217669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B1D1-5DE1-47DB-A0E0-D90E014977A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83D2A-30CF-4472-B7F7-0A9AEEDEE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48BB0-DB3D-4D6B-A072-C5C176C91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E99F-0117-4778-A5E6-E87F21AC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25826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2AAB4D-54BB-4AE2-A1CD-CB5BC695A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EE965-DBB1-4267-AC1D-F2F02BAE3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27C8F-6D0F-4BE0-88EA-70E1056714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fld id="{1215B1D1-5DE1-47DB-A0E0-D90E014977A8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F2317-553D-4A7D-AB16-B818C33C23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A3514-1016-4B3C-B5F1-B5CCEE6978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fld id="{2C6EE99F-0117-4778-A5E6-E87F21AC5D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284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2AAB4D-54BB-4AE2-A1CD-CB5BC695A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0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EE965-DBB1-4267-AC1D-F2F02BAE3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54480"/>
            <a:ext cx="10515600" cy="4780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354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Relationship Id="rId3" Type="http://schemas.openxmlformats.org/officeDocument/2006/relationships/hyperlink" Target="https://science.sciencemag.org/content/366/6464/447.abstract" TargetMode="Externa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www.theverge.com/c/22444020/chicago-pd-predictive-policing-heat-list" TargetMode="External"/><Relationship Id="rId3" Type="http://schemas.openxmlformats.org/officeDocument/2006/relationships/image" Target="../media/image15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chicagopolicesurveillance.com/" TargetMode="External"/><Relationship Id="rId3" Type="http://schemas.openxmlformats.org/officeDocument/2006/relationships/image" Target="../media/image16.jpe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home.chicagopolice.org/wp-content/uploads/2019/01/FACT-SHEET-Crime-and-Victimization-Risk-Model-1.pdf" TargetMode="External"/><Relationship Id="rId3" Type="http://schemas.openxmlformats.org/officeDocument/2006/relationships/image" Target="../media/image18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46C8B-9AB5-4B36-A44B-C6B45DD2D0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5628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INST 414: Data Science Techniques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sz="4900" dirty="0"/>
              <a:t>Lecture 1</a:t>
            </a:r>
            <a:br>
              <a:rPr lang="en-US" sz="4900" dirty="0"/>
            </a:br>
            <a:r>
              <a:rPr lang="en-US" sz="4900" dirty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37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85806-2CE2-493D-AE74-4582D4FD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Bail/Pretrial Detention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6E404-05D7-4AC2-9370-8D3153161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 person gets arrested, they go in front of a judge who decides whether the person will be detained or released while the case works its way through the court</a:t>
            </a:r>
          </a:p>
          <a:p>
            <a:endParaRPr lang="en-US" dirty="0"/>
          </a:p>
          <a:p>
            <a:r>
              <a:rPr lang="en-US" dirty="0"/>
              <a:t>Often this decision is based on flight or public safety risk:</a:t>
            </a:r>
          </a:p>
          <a:p>
            <a:pPr lvl="1">
              <a:buFontTx/>
              <a:buChar char="-"/>
            </a:pPr>
            <a:r>
              <a:rPr lang="en-US" dirty="0"/>
              <a:t>Will the defendant be re-arrested during this pretrial period?</a:t>
            </a:r>
          </a:p>
          <a:p>
            <a:pPr lvl="1">
              <a:buFontTx/>
              <a:buChar char="-"/>
            </a:pPr>
            <a:r>
              <a:rPr lang="en-US" dirty="0"/>
              <a:t>Will the defendant not show up at a future court date?</a:t>
            </a:r>
          </a:p>
          <a:p>
            <a:pPr lvl="1"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Both of these questions are essentially predictions/forecasts</a:t>
            </a:r>
          </a:p>
        </p:txBody>
      </p:sp>
    </p:spTree>
    <p:extLst>
      <p:ext uri="{BB962C8B-B14F-4D97-AF65-F5344CB8AC3E}">
        <p14:creationId xmlns:p14="http://schemas.microsoft.com/office/powerpoint/2010/main" val="4167848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780FB-4B6E-9FBB-C50A-FDA990B88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3F46E-38DB-BD7A-B162-4E3EFA8D4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7731"/>
            <a:ext cx="3040117" cy="4757131"/>
          </a:xfrm>
        </p:spPr>
        <p:txBody>
          <a:bodyPr>
            <a:normAutofit/>
          </a:bodyPr>
          <a:lstStyle/>
          <a:p>
            <a:r>
              <a:rPr lang="en-US" dirty="0"/>
              <a:t>The pretrial jail population in the U.S. increased 400% over 3 decades. </a:t>
            </a:r>
          </a:p>
          <a:p>
            <a:endParaRPr lang="en-US" dirty="0"/>
          </a:p>
          <a:p>
            <a:r>
              <a:rPr lang="en-US" dirty="0"/>
              <a:t>Driven by the use of cash bail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96934F-57D2-D06D-5070-43D2944CD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297" y="438807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6BEF60-CA6A-73FB-5B3D-E0EFD0D61297}"/>
              </a:ext>
            </a:extLst>
          </p:cNvPr>
          <p:cNvSpPr txBox="1"/>
          <p:nvPr/>
        </p:nvSpPr>
        <p:spPr>
          <a:xfrm>
            <a:off x="4795520" y="6319520"/>
            <a:ext cx="6558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Source: https://www.prisonpolicy.org/reports/jailsovertime.html</a:t>
            </a:r>
          </a:p>
        </p:txBody>
      </p:sp>
    </p:spTree>
    <p:extLst>
      <p:ext uri="{BB962C8B-B14F-4D97-AF65-F5344CB8AC3E}">
        <p14:creationId xmlns:p14="http://schemas.microsoft.com/office/powerpoint/2010/main" val="114981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4E853-314D-7193-4E78-BD11CA61C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E4443-8805-FB12-0F69-1F2E6BF08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 use of cash bail (examples: NJ, Maryland)</a:t>
            </a:r>
          </a:p>
          <a:p>
            <a:r>
              <a:rPr lang="en-US" dirty="0"/>
              <a:t>Use algorithms to assess risk</a:t>
            </a:r>
          </a:p>
          <a:p>
            <a:pPr lvl="1"/>
            <a:r>
              <a:rPr lang="en-US" dirty="0"/>
              <a:t>Public Safety Assessment</a:t>
            </a:r>
          </a:p>
        </p:txBody>
      </p:sp>
    </p:spTree>
    <p:extLst>
      <p:ext uri="{BB962C8B-B14F-4D97-AF65-F5344CB8AC3E}">
        <p14:creationId xmlns:p14="http://schemas.microsoft.com/office/powerpoint/2010/main" val="4291091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4E853-314D-7193-4E78-BD11CA61C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E4443-8805-FB12-0F69-1F2E6BF08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7731"/>
            <a:ext cx="10515600" cy="1419629"/>
          </a:xfrm>
        </p:spPr>
        <p:txBody>
          <a:bodyPr/>
          <a:lstStyle/>
          <a:p>
            <a:r>
              <a:rPr lang="en-US" dirty="0"/>
              <a:t>Reduce use of cash bail (examples: NJ, Maryland)</a:t>
            </a:r>
          </a:p>
          <a:p>
            <a:r>
              <a:rPr lang="en-US" dirty="0"/>
              <a:t>Use algorithms to assess risk</a:t>
            </a:r>
          </a:p>
          <a:p>
            <a:pPr lvl="1"/>
            <a:r>
              <a:rPr lang="en-US" dirty="0"/>
              <a:t>Public Safety Assessment (PSA)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EB0981-DE15-ECDD-0C6F-791BBA06D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974" y="3158221"/>
            <a:ext cx="10061893" cy="381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440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81B76-1ED0-4E10-BDD4-685C2E152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Safety Assessment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015422-65FD-4595-A200-01DDA318D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63951" y="376055"/>
            <a:ext cx="3715268" cy="131463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8F088B-14E0-474B-9BB3-4A1209A1A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54777"/>
            <a:ext cx="7306695" cy="24387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This is the Public Safety Assessment (PSA) tool interface. It uses nine risk factors from a defendant's criminal history to generate scores for failure to appear (FTA), new criminal activity (NCA), and new violent criminal activity (NVCA).</a:t>
            </a:r>
          </a:p>
        </p:txBody>
      </p:sp>
    </p:spTree>
    <p:extLst>
      <p:ext uri="{BB962C8B-B14F-4D97-AF65-F5344CB8AC3E}">
        <p14:creationId xmlns:p14="http://schemas.microsoft.com/office/powerpoint/2010/main" val="2076830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81B76-1ED0-4E10-BDD4-685C2E152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Safety Assessment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015422-65FD-4595-A200-01DDA318D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63951" y="376055"/>
            <a:ext cx="3715268" cy="131463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8F088B-14E0-474B-9BB3-4A1209A1A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291" y="2436024"/>
            <a:ext cx="7306695" cy="24387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35F809-EF5D-43A3-8B78-34519D12C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297" y="1858995"/>
            <a:ext cx="2838846" cy="436305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The PSA scoring rubric shows how each risk factor contributes to the overall score. Each factor is weighted differently — for example, prior failures to appear weigh heavily in the FTA score. The total score maps to a risk level (1-6).</a:t>
            </a:r>
          </a:p>
        </p:txBody>
      </p:sp>
    </p:spTree>
    <p:extLst>
      <p:ext uri="{BB962C8B-B14F-4D97-AF65-F5344CB8AC3E}">
        <p14:creationId xmlns:p14="http://schemas.microsoft.com/office/powerpoint/2010/main" val="976722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1E542-0EE4-4898-9392-225A8DD67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B88BA-9AC7-4D61-886A-39CE0929E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Defendant arrested on a harassment charge</a:t>
            </a:r>
          </a:p>
          <a:p>
            <a:pPr lvl="1"/>
            <a:r>
              <a:rPr lang="en-US" dirty="0"/>
              <a:t>Had one prior violent conviction</a:t>
            </a:r>
          </a:p>
          <a:p>
            <a:pPr lvl="1"/>
            <a:r>
              <a:rPr lang="en-US" dirty="0"/>
              <a:t>Had one failure to appear last year</a:t>
            </a:r>
          </a:p>
          <a:p>
            <a:pPr lvl="1"/>
            <a:r>
              <a:rPr lang="en-US" dirty="0"/>
              <a:t>Had no pending charges</a:t>
            </a:r>
          </a:p>
          <a:p>
            <a:pPr lvl="1"/>
            <a:endParaRPr lang="en-US" dirty="0"/>
          </a:p>
          <a:p>
            <a:r>
              <a:rPr lang="en-US" dirty="0"/>
              <a:t>What is this defendant’s FTA score?</a:t>
            </a:r>
          </a:p>
        </p:txBody>
      </p:sp>
    </p:spTree>
    <p:extLst>
      <p:ext uri="{BB962C8B-B14F-4D97-AF65-F5344CB8AC3E}">
        <p14:creationId xmlns:p14="http://schemas.microsoft.com/office/powerpoint/2010/main" val="2490751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1E542-0EE4-4898-9392-225A8DD67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B88BA-9AC7-4D61-886A-39CE0929E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Defendant arrested on a harassment charge</a:t>
            </a:r>
          </a:p>
          <a:p>
            <a:pPr lvl="1"/>
            <a:r>
              <a:rPr lang="en-US" dirty="0"/>
              <a:t>Had one prior violent conviction</a:t>
            </a:r>
          </a:p>
          <a:p>
            <a:pPr lvl="1"/>
            <a:r>
              <a:rPr lang="en-US" dirty="0"/>
              <a:t>Had one failure to appear last year</a:t>
            </a:r>
          </a:p>
          <a:p>
            <a:pPr lvl="1"/>
            <a:r>
              <a:rPr lang="en-US" dirty="0"/>
              <a:t>Had no pending charges</a:t>
            </a:r>
          </a:p>
          <a:p>
            <a:r>
              <a:rPr lang="en-US" dirty="0"/>
              <a:t>What is this defendant’s FTA score?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EB6D91-AD85-45B4-93D1-FCF08E934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116" y="4172633"/>
            <a:ext cx="6847486" cy="228547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C3D963-3577-4816-9CE6-1816C8AFBCF5}"/>
              </a:ext>
            </a:extLst>
          </p:cNvPr>
          <p:cNvSpPr/>
          <p:nvPr/>
        </p:nvSpPr>
        <p:spPr>
          <a:xfrm>
            <a:off x="7128094" y="5045643"/>
            <a:ext cx="489855" cy="237067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A8670C-53F2-4AFF-8942-D2C483553017}"/>
              </a:ext>
            </a:extLst>
          </p:cNvPr>
          <p:cNvSpPr/>
          <p:nvPr/>
        </p:nvSpPr>
        <p:spPr>
          <a:xfrm>
            <a:off x="7628835" y="5350442"/>
            <a:ext cx="524564" cy="237067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17E5EA-C142-436D-ACC9-63B5FCF1EC10}"/>
              </a:ext>
            </a:extLst>
          </p:cNvPr>
          <p:cNvSpPr/>
          <p:nvPr/>
        </p:nvSpPr>
        <p:spPr>
          <a:xfrm>
            <a:off x="7509093" y="5655243"/>
            <a:ext cx="339507" cy="237067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6AFE0A-9284-4D25-B019-576EBCB5F559}"/>
              </a:ext>
            </a:extLst>
          </p:cNvPr>
          <p:cNvSpPr/>
          <p:nvPr/>
        </p:nvSpPr>
        <p:spPr>
          <a:xfrm>
            <a:off x="7128092" y="5970931"/>
            <a:ext cx="489855" cy="237067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2279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1E542-0EE4-4898-9392-225A8DD67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B88BA-9AC7-4D61-886A-39CE0929E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Defendant arrested on a harassment charge</a:t>
            </a:r>
          </a:p>
          <a:p>
            <a:pPr lvl="1"/>
            <a:r>
              <a:rPr lang="en-US" dirty="0"/>
              <a:t>Had one prior violent conviction</a:t>
            </a:r>
          </a:p>
          <a:p>
            <a:pPr lvl="1"/>
            <a:r>
              <a:rPr lang="en-US" dirty="0"/>
              <a:t>Had one failure to appear last year</a:t>
            </a:r>
          </a:p>
          <a:p>
            <a:pPr lvl="1"/>
            <a:r>
              <a:rPr lang="en-US" dirty="0"/>
              <a:t>Had no pending charges</a:t>
            </a:r>
          </a:p>
          <a:p>
            <a:r>
              <a:rPr lang="en-US" dirty="0"/>
              <a:t>What is this defendant’s FTA score?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EB6D91-AD85-45B4-93D1-FCF08E934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116" y="4172633"/>
            <a:ext cx="6847486" cy="22854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7884BD-904D-495C-B627-5937E9772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7866" y="793373"/>
            <a:ext cx="1976362" cy="30374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C3D963-3577-4816-9CE6-1816C8AFBCF5}"/>
              </a:ext>
            </a:extLst>
          </p:cNvPr>
          <p:cNvSpPr/>
          <p:nvPr/>
        </p:nvSpPr>
        <p:spPr>
          <a:xfrm>
            <a:off x="7128094" y="5045643"/>
            <a:ext cx="489855" cy="237067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A8670C-53F2-4AFF-8942-D2C483553017}"/>
              </a:ext>
            </a:extLst>
          </p:cNvPr>
          <p:cNvSpPr/>
          <p:nvPr/>
        </p:nvSpPr>
        <p:spPr>
          <a:xfrm>
            <a:off x="7628835" y="5350442"/>
            <a:ext cx="524564" cy="237067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17E5EA-C142-436D-ACC9-63B5FCF1EC10}"/>
              </a:ext>
            </a:extLst>
          </p:cNvPr>
          <p:cNvSpPr/>
          <p:nvPr/>
        </p:nvSpPr>
        <p:spPr>
          <a:xfrm>
            <a:off x="7509093" y="5655243"/>
            <a:ext cx="339507" cy="237067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6AFE0A-9284-4D25-B019-576EBCB5F559}"/>
              </a:ext>
            </a:extLst>
          </p:cNvPr>
          <p:cNvSpPr/>
          <p:nvPr/>
        </p:nvSpPr>
        <p:spPr>
          <a:xfrm>
            <a:off x="7128092" y="5970931"/>
            <a:ext cx="489855" cy="237067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B074FE-3C78-48C2-B9A5-95460AE2A654}"/>
              </a:ext>
            </a:extLst>
          </p:cNvPr>
          <p:cNvSpPr/>
          <p:nvPr/>
        </p:nvSpPr>
        <p:spPr>
          <a:xfrm>
            <a:off x="8983163" y="2052073"/>
            <a:ext cx="1554209" cy="288355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1AC4FE-6972-4766-A99F-9AFB1A7A0070}"/>
              </a:ext>
            </a:extLst>
          </p:cNvPr>
          <p:cNvSpPr txBox="1"/>
          <p:nvPr/>
        </p:nvSpPr>
        <p:spPr>
          <a:xfrm>
            <a:off x="456827" y="5218177"/>
            <a:ext cx="1698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 + 1 + 2 + 0 = 3</a:t>
            </a:r>
          </a:p>
        </p:txBody>
      </p:sp>
    </p:spTree>
    <p:extLst>
      <p:ext uri="{BB962C8B-B14F-4D97-AF65-F5344CB8AC3E}">
        <p14:creationId xmlns:p14="http://schemas.microsoft.com/office/powerpoint/2010/main" val="2268659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A626C-6016-4AFE-A3A3-82B8BA196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Course Roadmap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The course has three main parts: (1) probability foundations, (2) machine learning algorithms and evaluation, and (3) text mining and large language models.</a:t>
            </a:r>
          </a:p>
        </p:txBody>
      </p:sp>
    </p:spTree>
    <p:extLst>
      <p:ext uri="{BB962C8B-B14F-4D97-AF65-F5344CB8AC3E}">
        <p14:creationId xmlns:p14="http://schemas.microsoft.com/office/powerpoint/2010/main" val="1856351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02CAF-FC37-4A22-A963-9AD7E1BA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92E62-509C-428D-86AD-39932A190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Class is 1 hours and 15 minutes</a:t>
            </a:r>
          </a:p>
          <a:p>
            <a:pPr lvl="1"/>
            <a:r>
              <a:rPr lang="en-US" dirty="0"/>
              <a:t>Plan:</a:t>
            </a:r>
          </a:p>
          <a:p>
            <a:pPr lvl="2"/>
            <a:r>
              <a:rPr lang="en-US" dirty="0"/>
              <a:t>Thursdays: Lecture</a:t>
            </a:r>
          </a:p>
          <a:p>
            <a:pPr lvl="2"/>
            <a:r>
              <a:rPr lang="en-US" dirty="0"/>
              <a:t>Fridays: Discussion Sections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TAs: </a:t>
            </a:r>
          </a:p>
          <a:p>
            <a:pPr lvl="1"/>
            <a:r>
              <a:rPr lang="en-US" dirty="0"/>
              <a:t>Marilyn Harbert (</a:t>
            </a:r>
            <a:r>
              <a:rPr lang="en-US" dirty="0" err="1"/>
              <a:t>mharbert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Kem Nguyen-Le (</a:t>
            </a:r>
            <a:r>
              <a:rPr lang="en-US" dirty="0" err="1"/>
              <a:t>nlpa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UTA:</a:t>
            </a:r>
          </a:p>
          <a:p>
            <a:pPr lvl="1"/>
            <a:r>
              <a:rPr lang="en-US" dirty="0"/>
              <a:t>Josephine Whittington (</a:t>
            </a:r>
            <a:r>
              <a:rPr lang="en-US" dirty="0" err="1"/>
              <a:t>jwhitt</a:t>
            </a:r>
            <a:r>
              <a:rPr lang="en-US" dirty="0"/>
              <a:t>) </a:t>
            </a:r>
          </a:p>
          <a:p>
            <a:endParaRPr lang="en-US" dirty="0"/>
          </a:p>
          <a:p>
            <a:r>
              <a:rPr lang="en-US" dirty="0"/>
              <a:t>Office Hours: TBD + By Appointment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Note: For Spring 2026, this course uses a blended format. Lecture content is delivered through async video. Friday sessions (9:00-10:30am) are hands-on labs. No TAs this semester. Office hours TBD.</a:t>
            </a:r>
          </a:p>
        </p:txBody>
      </p:sp>
    </p:spTree>
    <p:extLst>
      <p:ext uri="{BB962C8B-B14F-4D97-AF65-F5344CB8AC3E}">
        <p14:creationId xmlns:p14="http://schemas.microsoft.com/office/powerpoint/2010/main" val="3927277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DDC7-E927-4285-8561-8EBE8D60E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3EC7E-8AF0-4BBB-A509-28EDEC8D0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Predicting a 0-1 outcome</a:t>
            </a:r>
          </a:p>
          <a:p>
            <a:pPr lvl="1"/>
            <a:r>
              <a:rPr lang="en-US" dirty="0"/>
              <a:t>What is the chance that some outcome (rearrest) will happen?</a:t>
            </a:r>
          </a:p>
          <a:p>
            <a:endParaRPr lang="en-US" dirty="0"/>
          </a:p>
          <a:p>
            <a:r>
              <a:rPr lang="en-US" dirty="0"/>
              <a:t>Probability</a:t>
            </a:r>
          </a:p>
          <a:p>
            <a:pPr lvl="1"/>
            <a:r>
              <a:rPr lang="en-US" dirty="0"/>
              <a:t>Marginal, Joint, Conditional probabilities</a:t>
            </a:r>
          </a:p>
          <a:p>
            <a:pPr lvl="1"/>
            <a:r>
              <a:rPr lang="en-US" dirty="0"/>
              <a:t>Bayes Theorem</a:t>
            </a:r>
          </a:p>
          <a:p>
            <a:pPr lvl="1"/>
            <a:r>
              <a:rPr lang="en-US" dirty="0"/>
              <a:t>Weighted Averages / Expected Probabilities</a:t>
            </a:r>
          </a:p>
        </p:txBody>
      </p:sp>
    </p:spTree>
    <p:extLst>
      <p:ext uri="{BB962C8B-B14F-4D97-AF65-F5344CB8AC3E}">
        <p14:creationId xmlns:p14="http://schemas.microsoft.com/office/powerpoint/2010/main" val="2138609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DDC7-E927-4285-8561-8EBE8D60E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3EC7E-8AF0-4BBB-A509-28EDEC8D0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Evaluating Algorithms I :</a:t>
            </a:r>
          </a:p>
          <a:p>
            <a:pPr lvl="1"/>
            <a:r>
              <a:rPr lang="en-US" dirty="0"/>
              <a:t>Predictive accuracy</a:t>
            </a:r>
          </a:p>
          <a:p>
            <a:r>
              <a:rPr lang="en-US" dirty="0"/>
              <a:t>Algorithms	</a:t>
            </a:r>
          </a:p>
          <a:p>
            <a:pPr lvl="1"/>
            <a:r>
              <a:rPr lang="en-US" dirty="0"/>
              <a:t>Naïve Bayes</a:t>
            </a:r>
          </a:p>
          <a:p>
            <a:pPr lvl="1"/>
            <a:r>
              <a:rPr lang="en-US" dirty="0"/>
              <a:t>Linear and Logistic Regression</a:t>
            </a:r>
          </a:p>
          <a:p>
            <a:pPr lvl="2"/>
            <a:r>
              <a:rPr lang="en-US" dirty="0"/>
              <a:t>Cross-validation / Hyperparameter Tuning / Bias-variance Tradeoff</a:t>
            </a:r>
          </a:p>
          <a:p>
            <a:pPr lvl="1"/>
            <a:r>
              <a:rPr lang="en-US" dirty="0"/>
              <a:t>Decision Trees</a:t>
            </a:r>
          </a:p>
          <a:p>
            <a:pPr lvl="1"/>
            <a:r>
              <a:rPr lang="en-US" dirty="0"/>
              <a:t>Random Forest / Gradient Boosting</a:t>
            </a:r>
          </a:p>
          <a:p>
            <a:r>
              <a:rPr lang="en-US" dirty="0"/>
              <a:t>Evaluating Algorithms II</a:t>
            </a:r>
          </a:p>
          <a:p>
            <a:pPr lvl="1"/>
            <a:r>
              <a:rPr lang="en-US" dirty="0"/>
              <a:t>Fairness</a:t>
            </a:r>
          </a:p>
          <a:p>
            <a:pPr lvl="1"/>
            <a:r>
              <a:rPr lang="en-US" dirty="0"/>
              <a:t>Impact </a:t>
            </a:r>
          </a:p>
        </p:txBody>
      </p:sp>
    </p:spTree>
    <p:extLst>
      <p:ext uri="{BB962C8B-B14F-4D97-AF65-F5344CB8AC3E}">
        <p14:creationId xmlns:p14="http://schemas.microsoft.com/office/powerpoint/2010/main" val="3388437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DDC7-E927-4285-8561-8EBE8D60E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3EC7E-8AF0-4BBB-A509-28EDEC8D0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Last part of the course:</a:t>
            </a:r>
          </a:p>
          <a:p>
            <a:pPr lvl="1"/>
            <a:r>
              <a:rPr lang="en-US" dirty="0"/>
              <a:t>Text-mining</a:t>
            </a:r>
          </a:p>
          <a:p>
            <a:pPr lvl="2"/>
            <a:r>
              <a:rPr lang="en-US" dirty="0"/>
              <a:t>Vector-space model</a:t>
            </a:r>
          </a:p>
          <a:p>
            <a:pPr lvl="2"/>
            <a:r>
              <a:rPr lang="en-US" dirty="0"/>
              <a:t>What are large language models doing?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976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CFA63-58FB-5A09-D006-D168063DA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Course Does Not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6DC04-8E2A-9DC5-AD81-B32BE159C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machine learning approaches:</a:t>
            </a:r>
          </a:p>
          <a:p>
            <a:pPr lvl="1"/>
            <a:r>
              <a:rPr lang="en-US" dirty="0"/>
              <a:t>Social network analysis</a:t>
            </a:r>
          </a:p>
          <a:p>
            <a:pPr lvl="1"/>
            <a:r>
              <a:rPr lang="en-US" dirty="0"/>
              <a:t>Recommendation systems</a:t>
            </a:r>
          </a:p>
          <a:p>
            <a:pPr lvl="1"/>
            <a:r>
              <a:rPr lang="en-US" dirty="0"/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18134002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BD74-47A1-144B-217C-E45D4866E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the Coding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11E3E-B844-A5E3-A5BE-1EBC8D1AC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Learning Objectives: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pPr lvl="1"/>
            <a:r>
              <a:rPr lang="en-US" dirty="0"/>
              <a:t>Pandas (data manipulation)</a:t>
            </a:r>
          </a:p>
          <a:p>
            <a:pPr lvl="1"/>
            <a:r>
              <a:rPr lang="en-US" dirty="0"/>
              <a:t>Scikit-Learn (ML models)</a:t>
            </a:r>
          </a:p>
          <a:p>
            <a:pPr lvl="1"/>
            <a:r>
              <a:rPr lang="en-US" dirty="0"/>
              <a:t>Seaborn (visualization)</a:t>
            </a:r>
          </a:p>
          <a:p>
            <a:pPr lvl="1"/>
            <a:r>
              <a:rPr lang="en-US" dirty="0"/>
              <a:t>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39499391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DBA8A-420D-4CF8-83E3-67357CDD4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+ Grading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33321DD-9CF1-220F-37ED-1027A9499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810" y="2066735"/>
            <a:ext cx="7916380" cy="272453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This shows the grading breakdown for the course. See the syllabus for the most up-to-date assessment weights and policies.</a:t>
            </a:r>
          </a:p>
        </p:txBody>
      </p:sp>
    </p:spTree>
    <p:extLst>
      <p:ext uri="{BB962C8B-B14F-4D97-AF65-F5344CB8AC3E}">
        <p14:creationId xmlns:p14="http://schemas.microsoft.com/office/powerpoint/2010/main" val="4039144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A626C-6016-4AFE-A3A3-82B8BA196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Science Process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The data science process is a structured workflow for building predictive systems. We'll walk through each step using the bail prediction example.</a:t>
            </a:r>
          </a:p>
        </p:txBody>
      </p:sp>
    </p:spTree>
    <p:extLst>
      <p:ext uri="{BB962C8B-B14F-4D97-AF65-F5344CB8AC3E}">
        <p14:creationId xmlns:p14="http://schemas.microsoft.com/office/powerpoint/2010/main" val="3453761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76105-CC1B-4CAD-89C8-A7DB0E31A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C75F3-D764-4B13-80E9-3E66974B5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What decision is the algorithm trying to help with? </a:t>
            </a:r>
          </a:p>
          <a:p>
            <a:pPr lvl="1"/>
            <a:r>
              <a:rPr lang="en-US" dirty="0"/>
              <a:t>For example: Likelihood that defendant will not show up at next court date (Failure To Appear)</a:t>
            </a:r>
          </a:p>
          <a:p>
            <a:pPr lvl="1"/>
            <a:r>
              <a:rPr lang="en-US" dirty="0"/>
              <a:t>Choose an outcome to predict</a:t>
            </a:r>
          </a:p>
          <a:p>
            <a:pPr lvl="1"/>
            <a:endParaRPr lang="en-US" dirty="0"/>
          </a:p>
          <a:p>
            <a:r>
              <a:rPr lang="en-US" dirty="0"/>
              <a:t>Get some examples of this outcome </a:t>
            </a:r>
          </a:p>
          <a:p>
            <a:pPr lvl="1"/>
            <a:r>
              <a:rPr lang="en-US" dirty="0"/>
              <a:t>Get court records and measure when someone doesn’t show up</a:t>
            </a:r>
          </a:p>
          <a:p>
            <a:endParaRPr lang="en-US" dirty="0"/>
          </a:p>
          <a:p>
            <a:r>
              <a:rPr lang="en-US" dirty="0"/>
              <a:t>Build predictive features</a:t>
            </a:r>
          </a:p>
          <a:p>
            <a:pPr lvl="1"/>
            <a:r>
              <a:rPr lang="en-US" dirty="0"/>
              <a:t>Use data to predict FTA (e.g. prior FTA, type of current charge, social connections, age, etc.)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Define your goal (technical jargon: objective function)</a:t>
            </a:r>
          </a:p>
          <a:p>
            <a:pPr lvl="1"/>
            <a:r>
              <a:rPr lang="en-US" dirty="0"/>
              <a:t>Limit FTAs? Limit FTAs for Felonies? Limit FTAs for Misdemeanors?</a:t>
            </a:r>
          </a:p>
          <a:p>
            <a:endParaRPr lang="en-US" dirty="0"/>
          </a:p>
          <a:p>
            <a:r>
              <a:rPr lang="en-US" dirty="0"/>
              <a:t>Optimize an algorithm </a:t>
            </a:r>
          </a:p>
          <a:p>
            <a:pPr lvl="1"/>
            <a:r>
              <a:rPr lang="en-US" dirty="0"/>
              <a:t>Build algorithm that generates predictions that best meet objective</a:t>
            </a:r>
          </a:p>
          <a:p>
            <a:endParaRPr lang="en-US" dirty="0"/>
          </a:p>
          <a:p>
            <a:r>
              <a:rPr lang="en-US" dirty="0"/>
              <a:t>Deploy algorithm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628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76105-CC1B-4CAD-89C8-A7DB0E31A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C75F3-D764-4B13-80E9-3E66974B5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What decision is the algorithm trying to help with? </a:t>
            </a:r>
          </a:p>
          <a:p>
            <a:pPr lvl="1"/>
            <a:r>
              <a:rPr lang="en-US" dirty="0"/>
              <a:t>For example: Likelihood that defendant will not show up at next court date (Failure To Appear)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Choose an outcome to predict</a:t>
            </a:r>
          </a:p>
          <a:p>
            <a:pPr lvl="1"/>
            <a:endParaRPr lang="en-US" dirty="0"/>
          </a:p>
          <a:p>
            <a:r>
              <a:rPr lang="en-US" dirty="0"/>
              <a:t>Get some examples of this outcome </a:t>
            </a:r>
          </a:p>
          <a:p>
            <a:pPr lvl="1"/>
            <a:r>
              <a:rPr lang="en-US" dirty="0"/>
              <a:t>Get court records and measure when someone doesn’t show up</a:t>
            </a:r>
          </a:p>
          <a:p>
            <a:endParaRPr lang="en-US" dirty="0"/>
          </a:p>
          <a:p>
            <a:r>
              <a:rPr lang="en-US" dirty="0"/>
              <a:t>Build predictive features</a:t>
            </a:r>
          </a:p>
          <a:p>
            <a:pPr lvl="1"/>
            <a:r>
              <a:rPr lang="en-US" dirty="0"/>
              <a:t>Use data to predict FTA (e.g. prior FTA, type of current charge, social connections, age, etc.)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Define your goal (technical jargon: objective function)</a:t>
            </a:r>
          </a:p>
          <a:p>
            <a:pPr lvl="1"/>
            <a:r>
              <a:rPr lang="en-US" dirty="0"/>
              <a:t>Limit FTAs? Limit FTAs for Felonies? Limit FTAs for Misdemeanors?</a:t>
            </a:r>
          </a:p>
          <a:p>
            <a:endParaRPr lang="en-US" dirty="0"/>
          </a:p>
          <a:p>
            <a:r>
              <a:rPr lang="en-US" dirty="0"/>
              <a:t>Optimize an algorithm </a:t>
            </a:r>
          </a:p>
          <a:p>
            <a:pPr lvl="1"/>
            <a:r>
              <a:rPr lang="en-US" dirty="0"/>
              <a:t>Build algorithm that generates predictions that best meet objective</a:t>
            </a:r>
          </a:p>
          <a:p>
            <a:endParaRPr lang="en-US" dirty="0"/>
          </a:p>
          <a:p>
            <a:r>
              <a:rPr lang="en-US" dirty="0"/>
              <a:t>Deploy algorithm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96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EEFEB8-C056-4F85-92FE-8694BFC15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97" y="266304"/>
            <a:ext cx="11688806" cy="56776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C23EF7-1608-4E2A-994D-04AE4E7A06E8}"/>
              </a:ext>
            </a:extLst>
          </p:cNvPr>
          <p:cNvSpPr txBox="1"/>
          <p:nvPr/>
        </p:nvSpPr>
        <p:spPr>
          <a:xfrm>
            <a:off x="251597" y="6222364"/>
            <a:ext cx="3924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Link to paper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This links to a research paper on algorithmic bias in healthcare. The study found that a widely-used algorithm systematically underestimated the health needs of Black patients because it used healthcare spending as a proxy for illness.</a:t>
            </a:r>
          </a:p>
        </p:txBody>
      </p:sp>
    </p:spTree>
    <p:extLst>
      <p:ext uri="{BB962C8B-B14F-4D97-AF65-F5344CB8AC3E}">
        <p14:creationId xmlns:p14="http://schemas.microsoft.com/office/powerpoint/2010/main" val="3826482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AED2D-6C02-4341-9DF0-5D4DDC203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0E658-9BDF-4B12-B34D-E6A195B87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Assistant Professor at the </a:t>
            </a:r>
            <a:r>
              <a:rPr lang="en-US" dirty="0" err="1"/>
              <a:t>iSchool</a:t>
            </a:r>
            <a:r>
              <a:rPr lang="en-US" dirty="0"/>
              <a:t> and CCJS</a:t>
            </a:r>
          </a:p>
          <a:p>
            <a:pPr lvl="1"/>
            <a:r>
              <a:rPr lang="en-US" dirty="0"/>
              <a:t>Ph.D. in Computer Science from NYU in 2017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Before UMD: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Research areas:</a:t>
            </a:r>
          </a:p>
          <a:p>
            <a:pPr lvl="1"/>
            <a:r>
              <a:rPr lang="en-US" dirty="0"/>
              <a:t>ML in public policy, particularly criminal justice</a:t>
            </a:r>
          </a:p>
          <a:p>
            <a:pPr lvl="1"/>
            <a:r>
              <a:rPr lang="en-US" dirty="0"/>
              <a:t>Record linkage</a:t>
            </a:r>
          </a:p>
          <a:p>
            <a:pPr lvl="1"/>
            <a:r>
              <a:rPr lang="en-US" dirty="0"/>
              <a:t>Science of science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You can refer to me by:</a:t>
            </a:r>
          </a:p>
          <a:p>
            <a:pPr lvl="1"/>
            <a:r>
              <a:rPr lang="en-US" dirty="0"/>
              <a:t>Professor Jelveh, Dr. Jelveh, or Zubin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D5B20EC-C790-4811-8049-84E0785F60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2152" y="2258732"/>
            <a:ext cx="3412760" cy="1706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800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0D03F-82EA-4C94-BADA-0CBC79089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Racial Bias in Medical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516C4-5413-4160-8AED-3000892C8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Goal was to allocate healthcare resources based on need</a:t>
            </a:r>
          </a:p>
          <a:p>
            <a:pPr>
              <a:buFontTx/>
              <a:buChar char="-"/>
            </a:pPr>
            <a:r>
              <a:rPr lang="en-US" dirty="0"/>
              <a:t>How do you measure need?</a:t>
            </a:r>
          </a:p>
          <a:p>
            <a:pPr>
              <a:buFontTx/>
              <a:buChar char="-"/>
            </a:pPr>
            <a:r>
              <a:rPr lang="en-US" dirty="0"/>
              <a:t>Algorithm designers chose healthcare utilization</a:t>
            </a:r>
          </a:p>
          <a:p>
            <a:pPr>
              <a:buFontTx/>
              <a:buChar char="-"/>
            </a:pPr>
            <a:r>
              <a:rPr lang="en-US" dirty="0"/>
              <a:t>But White patients are more likely to access healthcare than Black patients</a:t>
            </a:r>
          </a:p>
          <a:p>
            <a:pPr>
              <a:buFontTx/>
              <a:buChar char="-"/>
            </a:pPr>
            <a:r>
              <a:rPr lang="en-US" dirty="0"/>
              <a:t>Upshot: For the same risk level, Black patients were actually at greater risk of bad outcomes than White patients</a:t>
            </a:r>
          </a:p>
        </p:txBody>
      </p:sp>
    </p:spTree>
    <p:extLst>
      <p:ext uri="{BB962C8B-B14F-4D97-AF65-F5344CB8AC3E}">
        <p14:creationId xmlns:p14="http://schemas.microsoft.com/office/powerpoint/2010/main" val="3190534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9AB75F-1519-4A2A-A9CA-204065914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723322"/>
            <a:ext cx="5353345" cy="54536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DBF001-1DB3-4565-812B-A5383197D5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504" y="661987"/>
            <a:ext cx="5579301" cy="545364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These images illustrate the disparity found in the study: at the same algorithm-assigned risk level, Black patients were substantially sicker than White patients. The algorithm's reliance on healthcare spending as a measure of need encoded existing racial disparities in healthcare access.</a:t>
            </a:r>
          </a:p>
        </p:txBody>
      </p:sp>
    </p:spTree>
    <p:extLst>
      <p:ext uri="{BB962C8B-B14F-4D97-AF65-F5344CB8AC3E}">
        <p14:creationId xmlns:p14="http://schemas.microsoft.com/office/powerpoint/2010/main" val="2512286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76105-CC1B-4CAD-89C8-A7DB0E31A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C75F3-D764-4B13-80E9-3E66974B5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What decision is the algorithm trying to help with? </a:t>
            </a:r>
          </a:p>
          <a:p>
            <a:pPr lvl="1"/>
            <a:r>
              <a:rPr lang="en-US" dirty="0"/>
              <a:t>For example: Likelihood that defendant will not show up at next court date (Failure To Appear)</a:t>
            </a:r>
          </a:p>
          <a:p>
            <a:pPr lvl="1"/>
            <a:r>
              <a:rPr lang="en-US" dirty="0"/>
              <a:t>Choose an outcome to predict</a:t>
            </a:r>
          </a:p>
          <a:p>
            <a:pPr lvl="1"/>
            <a:endParaRPr lang="en-US" dirty="0"/>
          </a:p>
          <a:p>
            <a:r>
              <a:rPr lang="en-US" dirty="0"/>
              <a:t>Get some examples of this outcome </a:t>
            </a:r>
          </a:p>
          <a:p>
            <a:pPr lvl="1"/>
            <a:r>
              <a:rPr lang="en-US" dirty="0"/>
              <a:t>Get court records and measure when someone does/</a:t>
            </a:r>
            <a:r>
              <a:rPr lang="en-US" dirty="0" err="1"/>
              <a:t>n’t</a:t>
            </a:r>
            <a:r>
              <a:rPr lang="en-US" dirty="0"/>
              <a:t> show up</a:t>
            </a:r>
          </a:p>
          <a:p>
            <a:endParaRPr lang="en-US" dirty="0"/>
          </a:p>
          <a:p>
            <a:r>
              <a:rPr lang="en-US" dirty="0">
                <a:solidFill>
                  <a:srgbClr val="C00000"/>
                </a:solidFill>
              </a:rPr>
              <a:t>Build predictive features</a:t>
            </a:r>
          </a:p>
          <a:p>
            <a:pPr lvl="1"/>
            <a:r>
              <a:rPr lang="en-US" dirty="0"/>
              <a:t>Use data to predict FTA (e.g. prior FTA, type of current charge, social connections)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Define an objective function</a:t>
            </a:r>
          </a:p>
          <a:p>
            <a:pPr lvl="1"/>
            <a:r>
              <a:rPr lang="en-US" dirty="0"/>
              <a:t>Limit FTAs? Limit FTAs for Felonies? Limit FTAs for Misdemeanors?</a:t>
            </a:r>
          </a:p>
          <a:p>
            <a:endParaRPr lang="en-US" dirty="0"/>
          </a:p>
          <a:p>
            <a:r>
              <a:rPr lang="en-US" dirty="0"/>
              <a:t>Optimize an algorithm </a:t>
            </a:r>
          </a:p>
          <a:p>
            <a:pPr lvl="1"/>
            <a:r>
              <a:rPr lang="en-US" dirty="0"/>
              <a:t>Build algorithm that generates predictions that best meet objective</a:t>
            </a:r>
          </a:p>
          <a:p>
            <a:endParaRPr lang="en-US" dirty="0"/>
          </a:p>
          <a:p>
            <a:r>
              <a:rPr lang="en-US" dirty="0"/>
              <a:t>Deploy algorithm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810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CAE56-DE3D-415E-B819-9A639D63D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and Victimization Risk Model</a:t>
            </a:r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C7DEF177-14EF-4258-AD33-3A6F5081A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1752034"/>
            <a:ext cx="11353800" cy="51059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The Crime and Victimization Risk Model (CRVM) is a real algorithm used by some police departments. It generates risk scores predicting who is most likely to be involved in gun violence — either as a perpetrator or a victim.</a:t>
            </a:r>
          </a:p>
        </p:txBody>
      </p:sp>
    </p:spTree>
    <p:extLst>
      <p:ext uri="{BB962C8B-B14F-4D97-AF65-F5344CB8AC3E}">
        <p14:creationId xmlns:p14="http://schemas.microsoft.com/office/powerpoint/2010/main" val="2770457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8105B-EACC-44B7-97E7-2F5F3C692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CRVM/SSL Screenshot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AB4E6-9C9C-410A-B7D7-C80393652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hlinkClick r:id="rId2"/>
            <a:extLst>
              <a:ext uri="{FF2B5EF4-FFF2-40B4-BE49-F238E27FC236}">
                <a16:creationId xmlns:a16="http://schemas.microsoft.com/office/drawing/2014/main" id="{3B677224-2594-41DC-AA36-418EF4E207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08798"/>
            <a:ext cx="12192000" cy="542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7" name="TextBox 1026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This is the Strategic Subject List (SSL) interface showing individuals ranked by their risk scores. Higher scores indicate the algorithm predicts a higher likelihood of involvement in a shooting. This tool has been controversial for its accuracy and fairness.</a:t>
            </a:r>
          </a:p>
        </p:txBody>
      </p:sp>
    </p:spTree>
    <p:extLst>
      <p:ext uri="{BB962C8B-B14F-4D97-AF65-F5344CB8AC3E}">
        <p14:creationId xmlns:p14="http://schemas.microsoft.com/office/powerpoint/2010/main" val="2546107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C7CB4-2204-4EC3-B189-74D09977B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Self-fulling Prophecy?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0D6EAF-8556-4E66-A837-3D473D93D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87" y="1989092"/>
            <a:ext cx="10031225" cy="39248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A self-fulfilling prophecy occurs when the algorithm's predictions influence the outcome it's trying to predict. If police patrol areas the algorithm flags as high-risk, they find more crime there, which reinforces the algorithm's predictions — regardless of whether those areas are actually more dangerous.</a:t>
            </a:r>
          </a:p>
        </p:txBody>
      </p:sp>
    </p:spTree>
    <p:extLst>
      <p:ext uri="{BB962C8B-B14F-4D97-AF65-F5344CB8AC3E}">
        <p14:creationId xmlns:p14="http://schemas.microsoft.com/office/powerpoint/2010/main" val="2957515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6A96D-B644-4505-950F-C201972AD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Factors</a:t>
            </a:r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26D34991-4F80-4C5C-96E3-5B7D4A3F6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03" y="1797849"/>
            <a:ext cx="10345594" cy="48298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These are the input variables (features) the CRVM uses to generate risk scores. Notice which factors are included and which are excluded — the choice of features directly affects both the accuracy and fairness of the algorithm.</a:t>
            </a:r>
          </a:p>
        </p:txBody>
      </p:sp>
    </p:spTree>
    <p:extLst>
      <p:ext uri="{BB962C8B-B14F-4D97-AF65-F5344CB8AC3E}">
        <p14:creationId xmlns:p14="http://schemas.microsoft.com/office/powerpoint/2010/main" val="2886583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923B9-3331-4FC2-BC99-91CF43514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Networks Come In?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76733C-2032-4038-AEDC-6C403C6C06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951" y="1947576"/>
            <a:ext cx="12012838" cy="353220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6B3574-A94B-4B26-A3D6-F8DC10FF7246}"/>
              </a:ext>
            </a:extLst>
          </p:cNvPr>
          <p:cNvSpPr/>
          <p:nvPr/>
        </p:nvSpPr>
        <p:spPr>
          <a:xfrm>
            <a:off x="2946400" y="2694819"/>
            <a:ext cx="7552267" cy="389467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The CRVM incorporates social network data — who a person associates with and whether those associates have been involved in violence. The idea is that violence spreads through social connections, similar to how diseases spread through contact networks.</a:t>
            </a:r>
          </a:p>
        </p:txBody>
      </p:sp>
    </p:spTree>
    <p:extLst>
      <p:ext uri="{BB962C8B-B14F-4D97-AF65-F5344CB8AC3E}">
        <p14:creationId xmlns:p14="http://schemas.microsoft.com/office/powerpoint/2010/main" val="831912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760BE-5FE7-4C63-A3C4-24A2D74FE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F26D0-1FE7-4E41-A8EE-716825EB1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265" y="1711390"/>
            <a:ext cx="8763134" cy="48143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This shows the algorithmic approach behind the CRVM. It combines individual risk factors with network-based features (connections to prior shooting victims/perpetrators) to generate an overall risk score.</a:t>
            </a:r>
          </a:p>
        </p:txBody>
      </p:sp>
    </p:spTree>
    <p:extLst>
      <p:ext uri="{BB962C8B-B14F-4D97-AF65-F5344CB8AC3E}">
        <p14:creationId xmlns:p14="http://schemas.microsoft.com/office/powerpoint/2010/main" val="1465438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448E-24BC-ADEC-28C9-32F851473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2EAA9-371B-DB70-4311-31A21936A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course is about predicting a Yes/No outcome</a:t>
            </a:r>
          </a:p>
          <a:p>
            <a:r>
              <a:rPr lang="en-US" dirty="0"/>
              <a:t>To do that we need to know:</a:t>
            </a:r>
          </a:p>
          <a:p>
            <a:pPr lvl="1"/>
            <a:r>
              <a:rPr lang="en-US" dirty="0"/>
              <a:t>Basic probability</a:t>
            </a:r>
          </a:p>
          <a:p>
            <a:pPr lvl="1"/>
            <a:r>
              <a:rPr lang="en-US" dirty="0"/>
              <a:t>What criteria makes a “good” algorithm</a:t>
            </a:r>
          </a:p>
          <a:p>
            <a:pPr lvl="1"/>
            <a:r>
              <a:rPr lang="en-US" dirty="0"/>
              <a:t>Which algorithms meet </a:t>
            </a:r>
            <a:r>
              <a:rPr lang="en-US" i="1" dirty="0"/>
              <a:t>some</a:t>
            </a:r>
            <a:r>
              <a:rPr lang="en-US" dirty="0"/>
              <a:t> of these criteria</a:t>
            </a:r>
          </a:p>
          <a:p>
            <a:pPr lvl="1"/>
            <a:r>
              <a:rPr lang="en-US" dirty="0"/>
              <a:t>Is this prediction:</a:t>
            </a:r>
          </a:p>
          <a:p>
            <a:pPr lvl="2"/>
            <a:r>
              <a:rPr lang="en-US" dirty="0"/>
              <a:t>More accurate than the status quo (typically human predictions)</a:t>
            </a:r>
          </a:p>
          <a:p>
            <a:pPr lvl="2"/>
            <a:r>
              <a:rPr lang="en-US" dirty="0"/>
              <a:t>Is this algorithm fair/equitable?</a:t>
            </a:r>
          </a:p>
          <a:p>
            <a:pPr lvl="2"/>
            <a:r>
              <a:rPr lang="en-US" dirty="0"/>
              <a:t>Does this algorithm help meet the larger objective?</a:t>
            </a:r>
          </a:p>
        </p:txBody>
      </p:sp>
    </p:spTree>
    <p:extLst>
      <p:ext uri="{BB962C8B-B14F-4D97-AF65-F5344CB8AC3E}">
        <p14:creationId xmlns:p14="http://schemas.microsoft.com/office/powerpoint/2010/main" val="6433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A626C-6016-4AFE-A3A3-82B8BA196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is data science?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Data science uses computational methods to make predictions from data. In this course, we focus on predicting binary outcomes (yes/no) using probability and machine learning algorithms.</a:t>
            </a:r>
          </a:p>
        </p:txBody>
      </p:sp>
    </p:spTree>
    <p:extLst>
      <p:ext uri="{BB962C8B-B14F-4D97-AF65-F5344CB8AC3E}">
        <p14:creationId xmlns:p14="http://schemas.microsoft.com/office/powerpoint/2010/main" val="3339275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4EDCD-D4BB-737F-3546-66A9C3F45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Philosophy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14EF7-BB9D-2325-00B7-526A191F79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 to data science prediction</a:t>
            </a:r>
          </a:p>
          <a:p>
            <a:endParaRPr lang="en-US" dirty="0"/>
          </a:p>
          <a:p>
            <a:r>
              <a:rPr lang="en-US" dirty="0"/>
              <a:t>Concepts I want you to understand by the end of the course:</a:t>
            </a:r>
          </a:p>
          <a:p>
            <a:pPr lvl="1"/>
            <a:r>
              <a:rPr lang="en-US" dirty="0"/>
              <a:t>Prediction = Conditional Probability (or Expectation if we are talking about continuous outcomes)</a:t>
            </a:r>
          </a:p>
          <a:p>
            <a:pPr lvl="1"/>
            <a:r>
              <a:rPr lang="en-US" dirty="0"/>
              <a:t>How do we generate predictions with ML algorithms? </a:t>
            </a:r>
          </a:p>
          <a:p>
            <a:pPr lvl="1"/>
            <a:r>
              <a:rPr lang="en-US" dirty="0"/>
              <a:t>What qualities do we want in a good prediction?</a:t>
            </a:r>
          </a:p>
          <a:p>
            <a:pPr lvl="1"/>
            <a:r>
              <a:rPr lang="en-US" dirty="0"/>
              <a:t>How do we evaluate algorithms for those qualities?</a:t>
            </a:r>
          </a:p>
          <a:p>
            <a:pPr lvl="2"/>
            <a:r>
              <a:rPr lang="en-US" dirty="0"/>
              <a:t>How do we evaluate algorithms when the underlying data is biased?</a:t>
            </a:r>
          </a:p>
          <a:p>
            <a:r>
              <a:rPr lang="en-US" dirty="0"/>
              <a:t>These concepts are applicable to other ML approaches (text-mining / deep learning,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C31035C-1B17-8D41-2159-3393AA1A19FF}"/>
              </a:ext>
            </a:extLst>
          </p:cNvPr>
          <p:cNvCxnSpPr/>
          <p:nvPr/>
        </p:nvCxnSpPr>
        <p:spPr>
          <a:xfrm>
            <a:off x="3403600" y="1687513"/>
            <a:ext cx="1625600" cy="7375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9CA783-B1F8-EE40-97D2-2E683D5FFAAE}"/>
              </a:ext>
            </a:extLst>
          </p:cNvPr>
          <p:cNvCxnSpPr>
            <a:cxnSpLocks/>
          </p:cNvCxnSpPr>
          <p:nvPr/>
        </p:nvCxnSpPr>
        <p:spPr>
          <a:xfrm flipH="1">
            <a:off x="3525520" y="1690688"/>
            <a:ext cx="1503680" cy="7375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6186980"/>
      </p:ext>
    </p:extLst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3200"/>
            </a:pPr>
            <a:r>
              <a:t>Segment 3: Process, Bias, and Course Roadmap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 sz="1800">
                <a:solidFill>
                  <a:srgbClr val="646464"/>
                </a:solidFill>
              </a:defRPr>
            </a:pPr>
            <a:r>
              <a:t>How data science works — and where it can go wrong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3200"/>
            </a:pPr>
            <a:r>
              <a:t>Segment 2: The Bail Problem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 sz="1800">
                <a:solidFill>
                  <a:srgbClr val="646464"/>
                </a:solidFill>
              </a:defRPr>
            </a:pPr>
            <a:r>
              <a:t>Using algorithms to make pretrial decisions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3200"/>
            </a:pPr>
            <a:r>
              <a:t>Segment 1: What is Data Science?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 sz="1800">
                <a:solidFill>
                  <a:srgbClr val="646464"/>
                </a:solidFill>
              </a:defRPr>
            </a:pPr>
            <a:r>
              <a:t>Defining data science through the lens of prediction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A6320-9A36-4682-B8F1-8B167761C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love Wikipedia, but…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43053F-A89B-44AE-8E68-D80C82076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5304"/>
            <a:ext cx="9487948" cy="34519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This is the Wikipedia definition of data science. It's broad and vague — it tries to cover everything. We'll use a more focused definition: data science is fundamentally about prediction.</a:t>
            </a:r>
          </a:p>
        </p:txBody>
      </p:sp>
    </p:spTree>
    <p:extLst>
      <p:ext uri="{BB962C8B-B14F-4D97-AF65-F5344CB8AC3E}">
        <p14:creationId xmlns:p14="http://schemas.microsoft.com/office/powerpoint/2010/main" val="2996991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94577-6872-E7BD-9007-C33575B88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A6CFD-3E4D-B7F2-5A22-911B77B2C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71DA16-CE0F-348E-5543-499BE43DA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86"/>
            <a:ext cx="12192000" cy="62857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3FB440-21AD-13CC-BDD6-86F63B4A171F}"/>
              </a:ext>
            </a:extLst>
          </p:cNvPr>
          <p:cNvSpPr txBox="1"/>
          <p:nvPr/>
        </p:nvSpPr>
        <p:spPr>
          <a:xfrm>
            <a:off x="2255520" y="6461760"/>
            <a:ext cx="541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Source: Anaconda State of Data Science Survey (2022)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This survey of data science practitioners shows what they actually do day-to-day. Notice the emphasis on data preparation, analysis, and visualization — prediction and modeling are central activities.</a:t>
            </a:r>
          </a:p>
        </p:txBody>
      </p:sp>
    </p:spTree>
    <p:extLst>
      <p:ext uri="{BB962C8B-B14F-4D97-AF65-F5344CB8AC3E}">
        <p14:creationId xmlns:p14="http://schemas.microsoft.com/office/powerpoint/2010/main" val="3870948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0756298-33A7-0E3F-38AC-972635452B32}"/>
              </a:ext>
            </a:extLst>
          </p:cNvPr>
          <p:cNvSpPr/>
          <p:nvPr/>
        </p:nvSpPr>
        <p:spPr>
          <a:xfrm>
            <a:off x="71612" y="1507524"/>
            <a:ext cx="5909058" cy="470380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046187-CCBB-9F45-07F7-27CC93BB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8" y="5382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Constantia" panose="02030602050306030303" pitchFamily="18" charset="0"/>
                <a:ea typeface="UD Digi Kyokasho NK-B" panose="020B0400000000000000" pitchFamily="18" charset="-128"/>
                <a:cs typeface="Gisha" panose="020B0604020202020204" pitchFamily="34" charset="-79"/>
              </a:rPr>
              <a:t>Data Science =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0B5C4-CF78-0D10-DC40-AC845B539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3833" y="1587661"/>
            <a:ext cx="2897892" cy="4351338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>
                <a:solidFill>
                  <a:schemeClr val="accent5">
                    <a:lumMod val="75000"/>
                  </a:schemeClr>
                </a:solidFill>
                <a:latin typeface="Constantia" panose="02030602050306030303" pitchFamily="18" charset="0"/>
              </a:rPr>
              <a:t>Detect</a:t>
            </a:r>
          </a:p>
          <a:p>
            <a:r>
              <a:rPr lang="en-US" dirty="0">
                <a:latin typeface="Constantia" panose="02030602050306030303" pitchFamily="18" charset="0"/>
                <a:cs typeface="Aldhabi" panose="020B0604020202020204" pitchFamily="2" charset="-78"/>
              </a:rPr>
              <a:t>Facial recognition</a:t>
            </a:r>
          </a:p>
          <a:p>
            <a:r>
              <a:rPr lang="en-US" dirty="0">
                <a:latin typeface="Constantia" panose="02030602050306030303" pitchFamily="18" charset="0"/>
                <a:cs typeface="Aldhabi" panose="020B0604020202020204" pitchFamily="2" charset="-78"/>
              </a:rPr>
              <a:t>License plate readers</a:t>
            </a:r>
          </a:p>
          <a:p>
            <a:r>
              <a:rPr lang="en-US" dirty="0">
                <a:latin typeface="Constantia" panose="02030602050306030303" pitchFamily="18" charset="0"/>
                <a:cs typeface="Aldhabi" panose="020B0604020202020204" pitchFamily="2" charset="-78"/>
              </a:rPr>
              <a:t>Voice recognition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267C05B-1C05-8909-8940-C17358845176}"/>
              </a:ext>
            </a:extLst>
          </p:cNvPr>
          <p:cNvGrpSpPr/>
          <p:nvPr/>
        </p:nvGrpSpPr>
        <p:grpSpPr>
          <a:xfrm>
            <a:off x="6096002" y="1507524"/>
            <a:ext cx="5909058" cy="4703806"/>
            <a:chOff x="6096002" y="1507524"/>
            <a:chExt cx="5909058" cy="470380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218532-4E10-F668-8AB4-668661AE95C1}"/>
                </a:ext>
              </a:extLst>
            </p:cNvPr>
            <p:cNvSpPr/>
            <p:nvPr/>
          </p:nvSpPr>
          <p:spPr>
            <a:xfrm>
              <a:off x="6096002" y="1507524"/>
              <a:ext cx="5909058" cy="47038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Content Placeholder 2">
              <a:extLst>
                <a:ext uri="{FF2B5EF4-FFF2-40B4-BE49-F238E27FC236}">
                  <a16:creationId xmlns:a16="http://schemas.microsoft.com/office/drawing/2014/main" id="{6AC6B593-0169-F178-08AA-089B01DC9AEA}"/>
                </a:ext>
              </a:extLst>
            </p:cNvPr>
            <p:cNvSpPr txBox="1">
              <a:spLocks/>
            </p:cNvSpPr>
            <p:nvPr/>
          </p:nvSpPr>
          <p:spPr>
            <a:xfrm>
              <a:off x="9057269" y="1587661"/>
              <a:ext cx="2897892" cy="435133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>
                      <a:lumMod val="75000"/>
                    </a:srgbClr>
                  </a:solidFill>
                  <a:effectLst/>
                  <a:uLnTx/>
                  <a:uFillTx/>
                  <a:latin typeface="Constantia" panose="02030602050306030303" pitchFamily="18" charset="0"/>
                  <a:ea typeface="+mn-ea"/>
                  <a:cs typeface="+mn-cs"/>
                </a:rPr>
                <a:t>Forecast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tantia" panose="02030602050306030303" pitchFamily="18" charset="0"/>
                  <a:ea typeface="+mn-ea"/>
                  <a:cs typeface="Aldhabi" panose="01000000000000000000" pitchFamily="2" charset="-78"/>
                </a:rPr>
                <a:t>Pretrial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tantia" panose="02030602050306030303" pitchFamily="18" charset="0"/>
                  <a:ea typeface="+mn-ea"/>
                  <a:cs typeface="Aldhabi" panose="01000000000000000000" pitchFamily="2" charset="-78"/>
                </a:rPr>
                <a:t>Credit Score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tantia" panose="02030602050306030303" pitchFamily="18" charset="0"/>
                  <a:ea typeface="+mn-ea"/>
                  <a:cs typeface="Aldhabi" panose="01000000000000000000" pitchFamily="2" charset="-78"/>
                </a:rPr>
                <a:t>Calcium Score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tantia" panose="02030602050306030303" pitchFamily="18" charset="0"/>
                  <a:ea typeface="+mn-ea"/>
                  <a:cs typeface="Aldhabi" panose="01000000000000000000" pitchFamily="2" charset="-78"/>
                </a:rPr>
                <a:t>Predictive policing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+mn-ea"/>
                <a:cs typeface="Aldhabi" panose="01000000000000000000" pitchFamily="2" charset="-78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dhabi" panose="01000000000000000000" pitchFamily="2" charset="-78"/>
                <a:ea typeface="+mn-ea"/>
                <a:cs typeface="Aldhabi" panose="01000000000000000000" pitchFamily="2" charset="-78"/>
              </a:endParaRPr>
            </a:p>
          </p:txBody>
        </p:sp>
        <p:pic>
          <p:nvPicPr>
            <p:cNvPr id="1030" name="Picture 6" descr="Adaptation Analysis: Minority Report – JFR Blog">
              <a:extLst>
                <a:ext uri="{FF2B5EF4-FFF2-40B4-BE49-F238E27FC236}">
                  <a16:creationId xmlns:a16="http://schemas.microsoft.com/office/drawing/2014/main" id="{31614859-4927-A4C9-2927-C228A2E42D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17373" y="1646833"/>
              <a:ext cx="2738898" cy="39062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Sherlock | PBS">
            <a:extLst>
              <a:ext uri="{FF2B5EF4-FFF2-40B4-BE49-F238E27FC236}">
                <a16:creationId xmlns:a16="http://schemas.microsoft.com/office/drawing/2014/main" id="{34DDBCAC-34D0-6FF5-6BBB-55AE9A218C5B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16287"/>
          <a:stretch/>
        </p:blipFill>
        <p:spPr bwMode="auto">
          <a:xfrm>
            <a:off x="105031" y="1646833"/>
            <a:ext cx="2743200" cy="390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9368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0756298-33A7-0E3F-38AC-972635452B32}"/>
              </a:ext>
            </a:extLst>
          </p:cNvPr>
          <p:cNvSpPr/>
          <p:nvPr/>
        </p:nvSpPr>
        <p:spPr>
          <a:xfrm>
            <a:off x="71612" y="1532237"/>
            <a:ext cx="5909058" cy="470380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046187-CCBB-9F45-07F7-27CC93BB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8" y="2911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Constantia" panose="02030602050306030303" pitchFamily="18" charset="0"/>
                <a:ea typeface="UD Digi Kyokasho NK-B" panose="020B0400000000000000" pitchFamily="18" charset="-128"/>
                <a:cs typeface="Gisha" panose="020B0604020202020204" pitchFamily="34" charset="-79"/>
              </a:rPr>
              <a:t>Detecting Is Much Easier Than  Forecasting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0B5C4-CF78-0D10-DC40-AC845B5398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6940" y="1587661"/>
                <a:ext cx="5724785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4400" dirty="0">
                    <a:solidFill>
                      <a:schemeClr val="accent5">
                        <a:lumMod val="75000"/>
                      </a:schemeClr>
                    </a:solidFill>
                    <a:latin typeface="Constantia" panose="02030602050306030303" pitchFamily="18" charset="0"/>
                  </a:rPr>
                  <a:t>Detect</a:t>
                </a:r>
              </a:p>
              <a:p>
                <a:r>
                  <a:rPr lang="en-US" dirty="0">
                    <a:latin typeface="Constantia" panose="02030602050306030303" pitchFamily="18" charset="0"/>
                    <a:cs typeface="Aldhabi" panose="020B0604020202020204" pitchFamily="2" charset="-78"/>
                  </a:rPr>
                  <a:t>Face Recognition Vendor Test:</a:t>
                </a:r>
              </a:p>
              <a:p>
                <a:pPr lvl="1"/>
                <a:r>
                  <a:rPr lang="en-US" dirty="0">
                    <a:latin typeface="Constantia" panose="02030602050306030303" pitchFamily="18" charset="0"/>
                    <a:cs typeface="Aldhabi" panose="020B0604020202020204" pitchFamily="2" charset="-78"/>
                  </a:rPr>
                  <a:t>False Non-Match Rates ~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Aldhabi" panose="020B0604020202020204" pitchFamily="2" charset="-78"/>
                      </a:rPr>
                      <m:t>0%</m:t>
                    </m:r>
                  </m:oMath>
                </a14:m>
                <a:r>
                  <a:rPr lang="en-US" dirty="0">
                    <a:latin typeface="Constantia" panose="02030602050306030303" pitchFamily="18" charset="0"/>
                    <a:cs typeface="Aldhabi" panose="020B0604020202020204" pitchFamily="2" charset="-78"/>
                  </a:rPr>
                  <a:t> error</a:t>
                </a:r>
              </a:p>
              <a:p>
                <a:endParaRPr lang="en-US" dirty="0">
                  <a:latin typeface="Constantia" panose="02030602050306030303" pitchFamily="18" charset="0"/>
                  <a:cs typeface="Aldhabi" panose="020B0604020202020204" pitchFamily="2" charset="-78"/>
                </a:endParaRPr>
              </a:p>
              <a:p>
                <a:r>
                  <a:rPr lang="en-US" dirty="0">
                    <a:latin typeface="Constantia" panose="02030602050306030303" pitchFamily="18" charset="0"/>
                    <a:cs typeface="Aldhabi" panose="020B0604020202020204" pitchFamily="2" charset="-78"/>
                  </a:rPr>
                  <a:t>License plate readers:</a:t>
                </a:r>
              </a:p>
              <a:p>
                <a:pPr lvl="1"/>
                <a:r>
                  <a:rPr lang="en-US" dirty="0">
                    <a:latin typeface="Constantia" panose="02030602050306030303" pitchFamily="18" charset="0"/>
                    <a:cs typeface="Aldhabi" panose="020B0604020202020204" pitchFamily="2" charset="-78"/>
                  </a:rPr>
                  <a:t>Wang et al. (2022) &lt; 1% error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40B5C4-CF78-0D10-DC40-AC845B5398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6940" y="1587661"/>
                <a:ext cx="5724785" cy="4351338"/>
              </a:xfrm>
              <a:blipFill>
                <a:blip r:embed="rId2"/>
                <a:stretch>
                  <a:fillRect l="-4366" t="-43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>
            <a:extLst>
              <a:ext uri="{FF2B5EF4-FFF2-40B4-BE49-F238E27FC236}">
                <a16:creationId xmlns:a16="http://schemas.microsoft.com/office/drawing/2014/main" id="{E41D682F-F4FE-C126-6E9B-5E50E502EA40}"/>
              </a:ext>
            </a:extLst>
          </p:cNvPr>
          <p:cNvGrpSpPr/>
          <p:nvPr/>
        </p:nvGrpSpPr>
        <p:grpSpPr>
          <a:xfrm>
            <a:off x="6096002" y="1532238"/>
            <a:ext cx="5909058" cy="4703806"/>
            <a:chOff x="6096002" y="1507524"/>
            <a:chExt cx="5909058" cy="470380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218532-4E10-F668-8AB4-668661AE95C1}"/>
                </a:ext>
              </a:extLst>
            </p:cNvPr>
            <p:cNvSpPr/>
            <p:nvPr/>
          </p:nvSpPr>
          <p:spPr>
            <a:xfrm>
              <a:off x="6096002" y="1507524"/>
              <a:ext cx="5909058" cy="47038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Content Placeholder 2">
              <a:extLst>
                <a:ext uri="{FF2B5EF4-FFF2-40B4-BE49-F238E27FC236}">
                  <a16:creationId xmlns:a16="http://schemas.microsoft.com/office/drawing/2014/main" id="{6AC6B593-0169-F178-08AA-089B01DC9AEA}"/>
                </a:ext>
              </a:extLst>
            </p:cNvPr>
            <p:cNvSpPr txBox="1">
              <a:spLocks/>
            </p:cNvSpPr>
            <p:nvPr/>
          </p:nvSpPr>
          <p:spPr>
            <a:xfrm>
              <a:off x="6166258" y="1593657"/>
              <a:ext cx="5768545" cy="435133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>
                      <a:lumMod val="75000"/>
                    </a:srgbClr>
                  </a:solidFill>
                  <a:effectLst/>
                  <a:uLnTx/>
                  <a:uFillTx/>
                  <a:latin typeface="Constantia" panose="02030602050306030303" pitchFamily="18" charset="0"/>
                  <a:ea typeface="+mn-ea"/>
                  <a:cs typeface="+mn-cs"/>
                </a:rPr>
                <a:t>Forecast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tantia" panose="02030602050306030303" pitchFamily="18" charset="0"/>
                  <a:ea typeface="+mn-ea"/>
                  <a:cs typeface="Aldhabi" panose="01000000000000000000" pitchFamily="2" charset="-78"/>
                </a:rPr>
                <a:t>Pretrial release:</a:t>
              </a:r>
            </a:p>
            <a:p>
              <a:pPr marL="685800" marR="0" lvl="1" indent="-228600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tantia" panose="02030602050306030303" pitchFamily="18" charset="0"/>
                  <a:ea typeface="+mn-ea"/>
                  <a:cs typeface="Aldhabi" panose="01000000000000000000" pitchFamily="2" charset="-78"/>
                </a:rPr>
                <a:t>Kleinberg et al. (2018) – 44% of top risk percentile do not FTA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+mn-ea"/>
                <a:cs typeface="Aldhabi" panose="01000000000000000000" pitchFamily="2" charset="-78"/>
              </a:endParaRP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tantia" panose="02030602050306030303" pitchFamily="18" charset="0"/>
                  <a:ea typeface="+mn-ea"/>
                  <a:cs typeface="Aldhabi" panose="01000000000000000000" pitchFamily="2" charset="-78"/>
                </a:rPr>
                <a:t>Shooting victimization:</a:t>
              </a:r>
            </a:p>
            <a:p>
              <a:pPr marL="685800" marR="0" lvl="1" indent="-228600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tantia" panose="02030602050306030303" pitchFamily="18" charset="0"/>
                  <a:ea typeface="+mn-ea"/>
                  <a:cs typeface="Aldhabi" panose="01000000000000000000" pitchFamily="2" charset="-78"/>
                </a:rPr>
                <a:t>Heller et al. (2023) – 87% of top 500 are not victims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+mn-ea"/>
                <a:cs typeface="Aldhabi" panose="01000000000000000000" pitchFamily="2" charset="-78"/>
              </a:endParaRP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+mn-ea"/>
                <a:cs typeface="Aldhabi" panose="01000000000000000000" pitchFamily="2" charset="-78"/>
              </a:endParaRP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+mn-ea"/>
                <a:cs typeface="Aldhabi" panose="01000000000000000000" pitchFamily="2" charset="-78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dhabi" panose="01000000000000000000" pitchFamily="2" charset="-78"/>
                <a:ea typeface="+mn-ea"/>
                <a:cs typeface="Aldhabi" panose="01000000000000000000" pitchFamily="2" charset="-78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Detection identifies something that already exists (e.g., recognizing a face in a photo). Forecasting predicts something that hasn't happened yet (e.g., will this person reoffend?). Forecasting is harder because the future is uncertain. This course focuses on forecasting.</a:t>
            </a:r>
          </a:p>
        </p:txBody>
      </p:sp>
    </p:spTree>
    <p:extLst>
      <p:ext uri="{BB962C8B-B14F-4D97-AF65-F5344CB8AC3E}">
        <p14:creationId xmlns:p14="http://schemas.microsoft.com/office/powerpoint/2010/main" val="3105763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A626C-6016-4AFE-A3A3-82B8BA196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Pretrial Risk Assessments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i="1">
                <a:solidFill>
                  <a:srgbClr val="505050"/>
                </a:solidFill>
              </a:defRPr>
            </a:pPr>
            <a:r>
              <a:t>We'll use pretrial risk assessment as a running example throughout the course. These are algorithms that predict whether a defendant will fail to appear in court or be rearrested, helping judges make bail decisions.</a:t>
            </a:r>
          </a:p>
        </p:txBody>
      </p:sp>
    </p:spTree>
    <p:extLst>
      <p:ext uri="{BB962C8B-B14F-4D97-AF65-F5344CB8AC3E}">
        <p14:creationId xmlns:p14="http://schemas.microsoft.com/office/powerpoint/2010/main" val="3271347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11655</TotalTime>
  <Words>1224</Words>
  <Application>Microsoft Office PowerPoint</Application>
  <PresentationFormat>Widescreen</PresentationFormat>
  <Paragraphs>231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Aldhabi</vt:lpstr>
      <vt:lpstr>Arial</vt:lpstr>
      <vt:lpstr>Calibri</vt:lpstr>
      <vt:lpstr>Cambria</vt:lpstr>
      <vt:lpstr>Cambria Math</vt:lpstr>
      <vt:lpstr>Constantia</vt:lpstr>
      <vt:lpstr>Office Theme</vt:lpstr>
      <vt:lpstr>1_Office Theme</vt:lpstr>
      <vt:lpstr>INST 414: Data Science Techniques   Lecture 1 Introduction</vt:lpstr>
      <vt:lpstr>Logistics</vt:lpstr>
      <vt:lpstr>About Me</vt:lpstr>
      <vt:lpstr>What is data science?</vt:lpstr>
      <vt:lpstr>I love Wikipedia, but…</vt:lpstr>
      <vt:lpstr>PowerPoint Presentation</vt:lpstr>
      <vt:lpstr>Data Science = Prediction</vt:lpstr>
      <vt:lpstr>Detecting Is Much Easier Than  Forecasting</vt:lpstr>
      <vt:lpstr>Pretrial Risk Assessments</vt:lpstr>
      <vt:lpstr>Bail/Pretrial Detention</vt:lpstr>
      <vt:lpstr>Background</vt:lpstr>
      <vt:lpstr>Solution</vt:lpstr>
      <vt:lpstr>Solution</vt:lpstr>
      <vt:lpstr>Public Safety Assessment</vt:lpstr>
      <vt:lpstr>Public Safety Assessment</vt:lpstr>
      <vt:lpstr>Scoring</vt:lpstr>
      <vt:lpstr>Scoring</vt:lpstr>
      <vt:lpstr>Scoring</vt:lpstr>
      <vt:lpstr>Course Roadmap</vt:lpstr>
      <vt:lpstr>Course Roadmap</vt:lpstr>
      <vt:lpstr>Course Roadmap</vt:lpstr>
      <vt:lpstr>Course Roadmap</vt:lpstr>
      <vt:lpstr>What This Course Does Not Cover</vt:lpstr>
      <vt:lpstr>On the Coding Side</vt:lpstr>
      <vt:lpstr>Content + Grading</vt:lpstr>
      <vt:lpstr>Data Science Process</vt:lpstr>
      <vt:lpstr>Data Science Process</vt:lpstr>
      <vt:lpstr>Data Science Process</vt:lpstr>
      <vt:lpstr>PowerPoint Presentation</vt:lpstr>
      <vt:lpstr>Racial Bias in Medical Algorithms</vt:lpstr>
      <vt:lpstr>PowerPoint Presentation</vt:lpstr>
      <vt:lpstr>Data Science Process</vt:lpstr>
      <vt:lpstr>Crime and Victimization Risk Model</vt:lpstr>
      <vt:lpstr>CRVM/SSL Screenshot</vt:lpstr>
      <vt:lpstr>Self-fulling Prophecy?</vt:lpstr>
      <vt:lpstr>Model Factors</vt:lpstr>
      <vt:lpstr>Where Do Networks Come In?</vt:lpstr>
      <vt:lpstr>The Algorithm</vt:lpstr>
      <vt:lpstr>Recap</vt:lpstr>
      <vt:lpstr>Course Philosophy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 414 Data  Lecture X </dc:title>
  <dc:creator>Zubin Jelveh</dc:creator>
  <cp:lastModifiedBy>Zubin Jelveh</cp:lastModifiedBy>
  <cp:revision>107</cp:revision>
  <dcterms:created xsi:type="dcterms:W3CDTF">2021-01-25T02:56:49Z</dcterms:created>
  <dcterms:modified xsi:type="dcterms:W3CDTF">2024-08-27T21:53:58Z</dcterms:modified>
</cp:coreProperties>
</file>